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Poppins Light" panose="020B0604020202020204" charset="0"/>
      <p:regular r:id="rId16"/>
    </p:embeddedFont>
    <p:embeddedFont>
      <p:font typeface="Arimo" panose="020B0604020202020204" charset="0"/>
      <p:regular r:id="rId17"/>
    </p:embeddedFont>
    <p:embeddedFont>
      <p:font typeface="Poppins Bold" panose="020B0604020202020204" charset="0"/>
      <p:regular r:id="rId18"/>
    </p:embeddedFont>
    <p:embeddedFont>
      <p:font typeface="Poppins Medium Bold" panose="020B0604020202020204" charset="0"/>
      <p:regular r:id="rId19"/>
    </p:embeddedFont>
    <p:embeddedFont>
      <p:font typeface="Poppins Medium" panose="020B0604020202020204" charset="0"/>
      <p:regular r:id="rId20"/>
    </p:embeddedFont>
    <p:embeddedFont>
      <p:font typeface="Poppins Light Bold" panose="020B0604020202020204" charset="0"/>
      <p:regular r:id="rId21"/>
    </p:embeddedFont>
    <p:embeddedFont>
      <p:font typeface="Calibri" panose="020F050202020403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910935"/>
            <a:ext cx="18288000" cy="3441357"/>
            <a:chOff x="0" y="0"/>
            <a:chExt cx="6186311" cy="1164113"/>
          </a:xfrm>
        </p:grpSpPr>
        <p:sp>
          <p:nvSpPr>
            <p:cNvPr id="3" name="Freeform 3"/>
            <p:cNvSpPr/>
            <p:nvPr/>
          </p:nvSpPr>
          <p:spPr>
            <a:xfrm>
              <a:off x="0" y="0"/>
              <a:ext cx="6186311" cy="1164113"/>
            </a:xfrm>
            <a:custGeom>
              <a:avLst/>
              <a:gdLst/>
              <a:ahLst/>
              <a:cxnLst/>
              <a:rect l="l" t="t" r="r" b="b"/>
              <a:pathLst>
                <a:path w="6186311" h="1164113">
                  <a:moveTo>
                    <a:pt x="0" y="0"/>
                  </a:moveTo>
                  <a:lnTo>
                    <a:pt x="6186311" y="0"/>
                  </a:lnTo>
                  <a:lnTo>
                    <a:pt x="6186311" y="1164113"/>
                  </a:lnTo>
                  <a:lnTo>
                    <a:pt x="0" y="1164113"/>
                  </a:lnTo>
                  <a:close/>
                </a:path>
              </a:pathLst>
            </a:custGeom>
            <a:solidFill>
              <a:srgbClr val="EEEEEE"/>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2133258" y="3626964"/>
            <a:ext cx="7050076" cy="5357381"/>
          </a:xfrm>
          <a:prstGeom prst="rect">
            <a:avLst/>
          </a:prstGeom>
        </p:spPr>
      </p:pic>
      <p:sp>
        <p:nvSpPr>
          <p:cNvPr id="5" name="TextBox 5"/>
          <p:cNvSpPr txBox="1"/>
          <p:nvPr/>
        </p:nvSpPr>
        <p:spPr>
          <a:xfrm>
            <a:off x="1114425" y="1265666"/>
            <a:ext cx="8440060" cy="5473819"/>
          </a:xfrm>
          <a:prstGeom prst="rect">
            <a:avLst/>
          </a:prstGeom>
        </p:spPr>
        <p:txBody>
          <a:bodyPr lIns="0" tIns="0" rIns="0" bIns="0" rtlCol="0" anchor="t">
            <a:spAutoFit/>
          </a:bodyPr>
          <a:lstStyle/>
          <a:p>
            <a:pPr>
              <a:lnSpc>
                <a:spcPts val="8605"/>
              </a:lnSpc>
            </a:pPr>
            <a:r>
              <a:rPr lang="en-US" sz="7170" spc="222">
                <a:solidFill>
                  <a:srgbClr val="2D4263"/>
                </a:solidFill>
                <a:latin typeface="Poppins Bold"/>
              </a:rPr>
              <a:t>Interview Score Prediction and Analysis Using Audio Features and NLP </a:t>
            </a:r>
          </a:p>
        </p:txBody>
      </p:sp>
      <p:sp>
        <p:nvSpPr>
          <p:cNvPr id="6" name="TextBox 6"/>
          <p:cNvSpPr txBox="1"/>
          <p:nvPr/>
        </p:nvSpPr>
        <p:spPr>
          <a:xfrm>
            <a:off x="1028700" y="7224724"/>
            <a:ext cx="2903533" cy="824865"/>
          </a:xfrm>
          <a:prstGeom prst="rect">
            <a:avLst/>
          </a:prstGeom>
        </p:spPr>
        <p:txBody>
          <a:bodyPr lIns="0" tIns="0" rIns="0" bIns="0" rtlCol="0" anchor="t">
            <a:spAutoFit/>
          </a:bodyPr>
          <a:lstStyle/>
          <a:p>
            <a:pPr>
              <a:lnSpc>
                <a:spcPts val="3359"/>
              </a:lnSpc>
            </a:pPr>
            <a:r>
              <a:rPr lang="en-US" sz="2400">
                <a:solidFill>
                  <a:srgbClr val="2D4263"/>
                </a:solidFill>
                <a:latin typeface="Poppins Medium"/>
              </a:rPr>
              <a:t>SUBMITTED BY:-                     GROUP 38</a:t>
            </a:r>
          </a:p>
        </p:txBody>
      </p:sp>
      <p:sp>
        <p:nvSpPr>
          <p:cNvPr id="7" name="TextBox 7"/>
          <p:cNvSpPr txBox="1"/>
          <p:nvPr/>
        </p:nvSpPr>
        <p:spPr>
          <a:xfrm>
            <a:off x="1028700" y="8195369"/>
            <a:ext cx="2903533" cy="824865"/>
          </a:xfrm>
          <a:prstGeom prst="rect">
            <a:avLst/>
          </a:prstGeom>
        </p:spPr>
        <p:txBody>
          <a:bodyPr lIns="0" tIns="0" rIns="0" bIns="0" rtlCol="0" anchor="t">
            <a:spAutoFit/>
          </a:bodyPr>
          <a:lstStyle/>
          <a:p>
            <a:pPr>
              <a:lnSpc>
                <a:spcPts val="3359"/>
              </a:lnSpc>
            </a:pPr>
            <a:r>
              <a:rPr lang="en-US" sz="2400">
                <a:solidFill>
                  <a:srgbClr val="191919"/>
                </a:solidFill>
                <a:latin typeface="Poppins Light"/>
              </a:rPr>
              <a:t>Palash Bajpai</a:t>
            </a:r>
          </a:p>
          <a:p>
            <a:pPr>
              <a:lnSpc>
                <a:spcPts val="3359"/>
              </a:lnSpc>
            </a:pPr>
            <a:r>
              <a:rPr lang="en-US" sz="2400">
                <a:solidFill>
                  <a:srgbClr val="191919"/>
                </a:solidFill>
                <a:latin typeface="Poppins Light"/>
              </a:rPr>
              <a:t>B180759CS</a:t>
            </a:r>
          </a:p>
        </p:txBody>
      </p:sp>
      <p:sp>
        <p:nvSpPr>
          <p:cNvPr id="8" name="TextBox 8"/>
          <p:cNvSpPr txBox="1"/>
          <p:nvPr/>
        </p:nvSpPr>
        <p:spPr>
          <a:xfrm>
            <a:off x="9144000" y="7224724"/>
            <a:ext cx="2903533" cy="405765"/>
          </a:xfrm>
          <a:prstGeom prst="rect">
            <a:avLst/>
          </a:prstGeom>
        </p:spPr>
        <p:txBody>
          <a:bodyPr lIns="0" tIns="0" rIns="0" bIns="0" rtlCol="0" anchor="t">
            <a:spAutoFit/>
          </a:bodyPr>
          <a:lstStyle/>
          <a:p>
            <a:pPr>
              <a:lnSpc>
                <a:spcPts val="3359"/>
              </a:lnSpc>
            </a:pPr>
            <a:r>
              <a:rPr lang="en-US" sz="2400">
                <a:solidFill>
                  <a:srgbClr val="2D4263"/>
                </a:solidFill>
                <a:latin typeface="Poppins Medium"/>
              </a:rPr>
              <a:t>GUIDED BY:-</a:t>
            </a:r>
          </a:p>
        </p:txBody>
      </p:sp>
      <p:sp>
        <p:nvSpPr>
          <p:cNvPr id="9" name="TextBox 9"/>
          <p:cNvSpPr txBox="1"/>
          <p:nvPr/>
        </p:nvSpPr>
        <p:spPr>
          <a:xfrm>
            <a:off x="3466169" y="8195369"/>
            <a:ext cx="2903533" cy="824865"/>
          </a:xfrm>
          <a:prstGeom prst="rect">
            <a:avLst/>
          </a:prstGeom>
        </p:spPr>
        <p:txBody>
          <a:bodyPr lIns="0" tIns="0" rIns="0" bIns="0" rtlCol="0" anchor="t">
            <a:spAutoFit/>
          </a:bodyPr>
          <a:lstStyle/>
          <a:p>
            <a:pPr>
              <a:lnSpc>
                <a:spcPts val="3359"/>
              </a:lnSpc>
            </a:pPr>
            <a:r>
              <a:rPr lang="en-US" sz="2400">
                <a:solidFill>
                  <a:srgbClr val="191919"/>
                </a:solidFill>
                <a:latin typeface="Poppins Light"/>
              </a:rPr>
              <a:t>Ritik Gautam</a:t>
            </a:r>
          </a:p>
          <a:p>
            <a:pPr>
              <a:lnSpc>
                <a:spcPts val="3359"/>
              </a:lnSpc>
            </a:pPr>
            <a:r>
              <a:rPr lang="en-US" sz="2400">
                <a:solidFill>
                  <a:srgbClr val="191919"/>
                </a:solidFill>
                <a:latin typeface="Poppins Light"/>
              </a:rPr>
              <a:t>B180630CS</a:t>
            </a:r>
          </a:p>
        </p:txBody>
      </p:sp>
      <p:sp>
        <p:nvSpPr>
          <p:cNvPr id="10" name="TextBox 10"/>
          <p:cNvSpPr txBox="1"/>
          <p:nvPr/>
        </p:nvSpPr>
        <p:spPr>
          <a:xfrm>
            <a:off x="1123950" y="622935"/>
            <a:ext cx="7291567" cy="405765"/>
          </a:xfrm>
          <a:prstGeom prst="rect">
            <a:avLst/>
          </a:prstGeom>
        </p:spPr>
        <p:txBody>
          <a:bodyPr lIns="0" tIns="0" rIns="0" bIns="0" rtlCol="0" anchor="t">
            <a:spAutoFit/>
          </a:bodyPr>
          <a:lstStyle/>
          <a:p>
            <a:pPr>
              <a:lnSpc>
                <a:spcPts val="3359"/>
              </a:lnSpc>
            </a:pPr>
            <a:r>
              <a:rPr lang="en-US" sz="2400">
                <a:solidFill>
                  <a:srgbClr val="191919"/>
                </a:solidFill>
                <a:latin typeface="Poppins Light"/>
              </a:rPr>
              <a:t>National Institute of Technology, Calicut</a:t>
            </a:r>
          </a:p>
        </p:txBody>
      </p:sp>
      <p:sp>
        <p:nvSpPr>
          <p:cNvPr id="11" name="TextBox 11"/>
          <p:cNvSpPr txBox="1"/>
          <p:nvPr/>
        </p:nvSpPr>
        <p:spPr>
          <a:xfrm>
            <a:off x="5817841" y="8195369"/>
            <a:ext cx="2903533" cy="824865"/>
          </a:xfrm>
          <a:prstGeom prst="rect">
            <a:avLst/>
          </a:prstGeom>
        </p:spPr>
        <p:txBody>
          <a:bodyPr lIns="0" tIns="0" rIns="0" bIns="0" rtlCol="0" anchor="t">
            <a:spAutoFit/>
          </a:bodyPr>
          <a:lstStyle/>
          <a:p>
            <a:pPr>
              <a:lnSpc>
                <a:spcPts val="3359"/>
              </a:lnSpc>
            </a:pPr>
            <a:r>
              <a:rPr lang="en-US" sz="2400">
                <a:solidFill>
                  <a:srgbClr val="191919"/>
                </a:solidFill>
                <a:latin typeface="Poppins Light"/>
              </a:rPr>
              <a:t>Aditya Jha</a:t>
            </a:r>
          </a:p>
          <a:p>
            <a:pPr>
              <a:lnSpc>
                <a:spcPts val="3359"/>
              </a:lnSpc>
            </a:pPr>
            <a:r>
              <a:rPr lang="en-US" sz="2400">
                <a:solidFill>
                  <a:srgbClr val="191919"/>
                </a:solidFill>
                <a:latin typeface="Poppins Light"/>
              </a:rPr>
              <a:t>B180648CS</a:t>
            </a:r>
          </a:p>
        </p:txBody>
      </p:sp>
      <p:sp>
        <p:nvSpPr>
          <p:cNvPr id="12" name="TextBox 12"/>
          <p:cNvSpPr txBox="1"/>
          <p:nvPr/>
        </p:nvSpPr>
        <p:spPr>
          <a:xfrm>
            <a:off x="9107261" y="7806749"/>
            <a:ext cx="3926217" cy="824865"/>
          </a:xfrm>
          <a:prstGeom prst="rect">
            <a:avLst/>
          </a:prstGeom>
        </p:spPr>
        <p:txBody>
          <a:bodyPr lIns="0" tIns="0" rIns="0" bIns="0" rtlCol="0" anchor="t">
            <a:spAutoFit/>
          </a:bodyPr>
          <a:lstStyle/>
          <a:p>
            <a:pPr>
              <a:lnSpc>
                <a:spcPts val="3359"/>
              </a:lnSpc>
            </a:pPr>
            <a:r>
              <a:rPr lang="en-US" sz="2400">
                <a:solidFill>
                  <a:srgbClr val="191919"/>
                </a:solidFill>
                <a:latin typeface="Poppins Light"/>
              </a:rPr>
              <a:t>Dr. Raju Hazari</a:t>
            </a:r>
          </a:p>
          <a:p>
            <a:pPr>
              <a:lnSpc>
                <a:spcPts val="3359"/>
              </a:lnSpc>
            </a:pPr>
            <a:r>
              <a:rPr lang="en-US" sz="2400">
                <a:solidFill>
                  <a:srgbClr val="191919"/>
                </a:solidFill>
                <a:latin typeface="Poppins Light"/>
              </a:rPr>
              <a:t>(Department of CSE)</a:t>
            </a:r>
          </a:p>
          <a:p>
            <a:pPr>
              <a:lnSpc>
                <a:spcPts val="3359"/>
              </a:lnSpc>
            </a:pPr>
            <a:r>
              <a:rPr lang="en-US" sz="2400">
                <a:solidFill>
                  <a:srgbClr val="191919"/>
                </a:solidFill>
                <a:latin typeface="Poppins Light"/>
              </a:rPr>
              <a:t>NIT Calicut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srcRect t="599" b="4017"/>
          <a:stretch>
            <a:fillRect/>
          </a:stretch>
        </p:blipFill>
        <p:spPr>
          <a:xfrm>
            <a:off x="12733718" y="1138601"/>
            <a:ext cx="4866735" cy="8987972"/>
          </a:xfrm>
          <a:prstGeom prst="rect">
            <a:avLst/>
          </a:prstGeom>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MODEL</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VI</a:t>
            </a:r>
          </a:p>
        </p:txBody>
      </p:sp>
      <p:sp>
        <p:nvSpPr>
          <p:cNvPr id="9" name="TextBox 9"/>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10</a:t>
            </a:r>
          </a:p>
        </p:txBody>
      </p:sp>
      <p:sp>
        <p:nvSpPr>
          <p:cNvPr id="10" name="TextBox 10"/>
          <p:cNvSpPr txBox="1"/>
          <p:nvPr/>
        </p:nvSpPr>
        <p:spPr>
          <a:xfrm>
            <a:off x="6705277" y="1200923"/>
            <a:ext cx="2952393" cy="581025"/>
          </a:xfrm>
          <a:prstGeom prst="rect">
            <a:avLst/>
          </a:prstGeom>
        </p:spPr>
        <p:txBody>
          <a:bodyPr lIns="0" tIns="0" rIns="0" bIns="0" rtlCol="0" anchor="t">
            <a:spAutoFit/>
          </a:bodyPr>
          <a:lstStyle/>
          <a:p>
            <a:pPr algn="ctr">
              <a:lnSpc>
                <a:spcPts val="4800"/>
              </a:lnSpc>
              <a:spcBef>
                <a:spcPct val="0"/>
              </a:spcBef>
            </a:pPr>
            <a:r>
              <a:rPr lang="en-US" sz="3000">
                <a:solidFill>
                  <a:srgbClr val="000000"/>
                </a:solidFill>
                <a:latin typeface="Poppins Medium"/>
              </a:rPr>
              <a:t>LEXICAL MODEL </a:t>
            </a:r>
          </a:p>
        </p:txBody>
      </p:sp>
      <p:sp>
        <p:nvSpPr>
          <p:cNvPr id="11" name="TextBox 11"/>
          <p:cNvSpPr txBox="1"/>
          <p:nvPr/>
        </p:nvSpPr>
        <p:spPr>
          <a:xfrm>
            <a:off x="1028700" y="1715273"/>
            <a:ext cx="6723936" cy="3917314"/>
          </a:xfrm>
          <a:prstGeom prst="rect">
            <a:avLst/>
          </a:prstGeom>
        </p:spPr>
        <p:txBody>
          <a:bodyPr lIns="0" tIns="0" rIns="0" bIns="0" rtlCol="0" anchor="t">
            <a:spAutoFit/>
          </a:bodyPr>
          <a:lstStyle/>
          <a:p>
            <a:pPr>
              <a:lnSpc>
                <a:spcPts val="3520"/>
              </a:lnSpc>
              <a:spcBef>
                <a:spcPct val="0"/>
              </a:spcBef>
            </a:pPr>
            <a:r>
              <a:rPr lang="en-US" sz="2200">
                <a:solidFill>
                  <a:srgbClr val="000000"/>
                </a:solidFill>
                <a:latin typeface="Poppins Medium"/>
              </a:rPr>
              <a:t>PIPELINE:</a:t>
            </a:r>
          </a:p>
          <a:p>
            <a:pPr>
              <a:lnSpc>
                <a:spcPts val="3520"/>
              </a:lnSpc>
              <a:spcBef>
                <a:spcPct val="0"/>
              </a:spcBef>
            </a:pPr>
            <a:r>
              <a:rPr lang="en-US" sz="2200">
                <a:solidFill>
                  <a:srgbClr val="000000"/>
                </a:solidFill>
                <a:latin typeface="Poppins Medium"/>
              </a:rPr>
              <a:t>1. Tokenization</a:t>
            </a:r>
          </a:p>
          <a:p>
            <a:pPr>
              <a:lnSpc>
                <a:spcPts val="3520"/>
              </a:lnSpc>
              <a:spcBef>
                <a:spcPct val="0"/>
              </a:spcBef>
            </a:pPr>
            <a:r>
              <a:rPr lang="en-US" sz="2200">
                <a:solidFill>
                  <a:srgbClr val="000000"/>
                </a:solidFill>
                <a:latin typeface="Poppins Medium"/>
              </a:rPr>
              <a:t>2. Using regular expressions for standardization</a:t>
            </a:r>
          </a:p>
          <a:p>
            <a:pPr>
              <a:lnSpc>
                <a:spcPts val="3520"/>
              </a:lnSpc>
              <a:spcBef>
                <a:spcPct val="0"/>
              </a:spcBef>
            </a:pPr>
            <a:r>
              <a:rPr lang="en-US" sz="2200">
                <a:solidFill>
                  <a:srgbClr val="000000"/>
                </a:solidFill>
                <a:latin typeface="Poppins Medium"/>
              </a:rPr>
              <a:t>and deletion of punctuations</a:t>
            </a:r>
          </a:p>
          <a:p>
            <a:pPr>
              <a:lnSpc>
                <a:spcPts val="3520"/>
              </a:lnSpc>
              <a:spcBef>
                <a:spcPct val="0"/>
              </a:spcBef>
            </a:pPr>
            <a:r>
              <a:rPr lang="en-US" sz="2200">
                <a:solidFill>
                  <a:srgbClr val="000000"/>
                </a:solidFill>
                <a:latin typeface="Poppins Medium"/>
              </a:rPr>
              <a:t>3. Converting tokens to lowercase</a:t>
            </a:r>
          </a:p>
          <a:p>
            <a:pPr>
              <a:lnSpc>
                <a:spcPts val="3520"/>
              </a:lnSpc>
              <a:spcBef>
                <a:spcPct val="0"/>
              </a:spcBef>
            </a:pPr>
            <a:r>
              <a:rPr lang="en-US" sz="2200">
                <a:solidFill>
                  <a:srgbClr val="000000"/>
                </a:solidFill>
                <a:latin typeface="Poppins Medium"/>
              </a:rPr>
              <a:t>4. Removal of stopwords (like ‘a’, ‘an’ )</a:t>
            </a:r>
          </a:p>
          <a:p>
            <a:pPr>
              <a:lnSpc>
                <a:spcPts val="3520"/>
              </a:lnSpc>
              <a:spcBef>
                <a:spcPct val="0"/>
              </a:spcBef>
            </a:pPr>
            <a:r>
              <a:rPr lang="en-US" sz="2200">
                <a:solidFill>
                  <a:srgbClr val="000000"/>
                </a:solidFill>
                <a:latin typeface="Poppins Medium"/>
              </a:rPr>
              <a:t>5. Padding the sequence of tokens</a:t>
            </a:r>
          </a:p>
          <a:p>
            <a:pPr>
              <a:lnSpc>
                <a:spcPts val="3520"/>
              </a:lnSpc>
              <a:spcBef>
                <a:spcPct val="0"/>
              </a:spcBef>
            </a:pPr>
            <a:r>
              <a:rPr lang="en-US" sz="2200">
                <a:solidFill>
                  <a:srgbClr val="000000"/>
                </a:solidFill>
                <a:latin typeface="Poppins Medium"/>
              </a:rPr>
              <a:t>6. Sending this data to a pre-trained model</a:t>
            </a:r>
          </a:p>
          <a:p>
            <a:pPr>
              <a:lnSpc>
                <a:spcPts val="3520"/>
              </a:lnSpc>
              <a:spcBef>
                <a:spcPct val="0"/>
              </a:spcBef>
            </a:pPr>
            <a:r>
              <a:rPr lang="en-US" sz="2200">
                <a:solidFill>
                  <a:srgbClr val="000000"/>
                </a:solidFill>
                <a:latin typeface="Poppins Medium"/>
              </a:rPr>
              <a:t>7. Predict using a pre-trained model</a:t>
            </a:r>
          </a:p>
        </p:txBody>
      </p:sp>
      <p:sp>
        <p:nvSpPr>
          <p:cNvPr id="12" name="TextBox 12"/>
          <p:cNvSpPr txBox="1"/>
          <p:nvPr/>
        </p:nvSpPr>
        <p:spPr>
          <a:xfrm>
            <a:off x="1028700" y="5894038"/>
            <a:ext cx="10958716" cy="2602864"/>
          </a:xfrm>
          <a:prstGeom prst="rect">
            <a:avLst/>
          </a:prstGeom>
        </p:spPr>
        <p:txBody>
          <a:bodyPr lIns="0" tIns="0" rIns="0" bIns="0" rtlCol="0" anchor="t">
            <a:spAutoFit/>
          </a:bodyPr>
          <a:lstStyle/>
          <a:p>
            <a:pPr algn="just">
              <a:lnSpc>
                <a:spcPts val="3520"/>
              </a:lnSpc>
              <a:spcBef>
                <a:spcPct val="0"/>
              </a:spcBef>
            </a:pPr>
            <a:r>
              <a:rPr lang="en-US" sz="2200">
                <a:solidFill>
                  <a:srgbClr val="000000"/>
                </a:solidFill>
                <a:latin typeface="Poppins Medium"/>
              </a:rPr>
              <a:t>OUTPUT: Our text analysis model will evaluate a total of five personality traits that can affect your interview namely openness, conscientiousness, extraversion, agreeableness, and neuroticism. The model shows which traits dominate the response and also shows the distribution of personality traits. It also returns the result of comparing your distribution to others. This distribution of personality traits translates into scores for interview scores.</a:t>
            </a:r>
          </a:p>
        </p:txBody>
      </p:sp>
      <p:sp>
        <p:nvSpPr>
          <p:cNvPr id="13" name="TextBox 13"/>
          <p:cNvSpPr txBox="1"/>
          <p:nvPr/>
        </p:nvSpPr>
        <p:spPr>
          <a:xfrm>
            <a:off x="1028700" y="8846186"/>
            <a:ext cx="2291239" cy="412114"/>
          </a:xfrm>
          <a:prstGeom prst="rect">
            <a:avLst/>
          </a:prstGeom>
        </p:spPr>
        <p:txBody>
          <a:bodyPr lIns="0" tIns="0" rIns="0" bIns="0" rtlCol="0" anchor="t">
            <a:spAutoFit/>
          </a:bodyPr>
          <a:lstStyle/>
          <a:p>
            <a:pPr algn="ctr">
              <a:lnSpc>
                <a:spcPts val="3520"/>
              </a:lnSpc>
              <a:spcBef>
                <a:spcPct val="0"/>
              </a:spcBef>
            </a:pPr>
            <a:r>
              <a:rPr lang="en-US" sz="2200">
                <a:solidFill>
                  <a:srgbClr val="000000"/>
                </a:solidFill>
                <a:latin typeface="Poppins Medium"/>
              </a:rPr>
              <a:t>ACCURACY: 53%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847771" y="1812624"/>
            <a:ext cx="13707204" cy="7682228"/>
          </a:xfrm>
          <a:prstGeom prst="rect">
            <a:avLst/>
          </a:prstGeom>
        </p:spPr>
        <p:txBody>
          <a:bodyPr lIns="0" tIns="0" rIns="0" bIns="0" rtlCol="0" anchor="t">
            <a:spAutoFit/>
          </a:bodyPr>
          <a:lstStyle/>
          <a:p>
            <a:pPr marL="474984" lvl="1" indent="-237492" algn="just">
              <a:lnSpc>
                <a:spcPts val="4400"/>
              </a:lnSpc>
              <a:buFont typeface="Arial"/>
              <a:buChar char="•"/>
            </a:pPr>
            <a:r>
              <a:rPr lang="en-US" sz="2200">
                <a:solidFill>
                  <a:srgbClr val="000000"/>
                </a:solidFill>
                <a:latin typeface="Poppins Medium"/>
              </a:rPr>
              <a:t>We shifted from MIT dataset to 2 separate datasets for both audio and lexical models.</a:t>
            </a:r>
          </a:p>
          <a:p>
            <a:pPr marL="474984" lvl="1" indent="-237492" algn="just">
              <a:lnSpc>
                <a:spcPts val="4400"/>
              </a:lnSpc>
              <a:buFont typeface="Arial"/>
              <a:buChar char="•"/>
            </a:pPr>
            <a:r>
              <a:rPr lang="en-US" sz="2200">
                <a:solidFill>
                  <a:srgbClr val="000000"/>
                </a:solidFill>
                <a:latin typeface="Poppins Medium"/>
              </a:rPr>
              <a:t>We have understood the problem and the requirements to solve the problem efficiently and more accurately.</a:t>
            </a:r>
          </a:p>
          <a:p>
            <a:pPr marL="474984" lvl="1" indent="-237492" algn="just">
              <a:lnSpc>
                <a:spcPts val="4400"/>
              </a:lnSpc>
              <a:buFont typeface="Arial"/>
              <a:buChar char="•"/>
            </a:pPr>
            <a:r>
              <a:rPr lang="en-US" sz="2200">
                <a:solidFill>
                  <a:srgbClr val="000000"/>
                </a:solidFill>
                <a:latin typeface="Poppins Medium"/>
              </a:rPr>
              <a:t>We have fragmented our audio files into subparts based on the duration of questions asked, each part contains one question and its answer, and this helps to generate more data, which will help our model to work more accurately.</a:t>
            </a:r>
          </a:p>
          <a:p>
            <a:pPr marL="474984" lvl="1" indent="-237492" algn="just">
              <a:lnSpc>
                <a:spcPts val="4400"/>
              </a:lnSpc>
              <a:buFont typeface="Arial"/>
              <a:buChar char="•"/>
            </a:pPr>
            <a:r>
              <a:rPr lang="en-US" sz="2200">
                <a:solidFill>
                  <a:srgbClr val="000000"/>
                </a:solidFill>
                <a:latin typeface="Poppins Medium"/>
              </a:rPr>
              <a:t>We have extracted features from both audio files and stored their values in excel sheets. </a:t>
            </a:r>
          </a:p>
          <a:p>
            <a:pPr marL="474984" lvl="1" indent="-237492" algn="just">
              <a:lnSpc>
                <a:spcPts val="4400"/>
              </a:lnSpc>
              <a:buFont typeface="Arial"/>
              <a:buChar char="•"/>
            </a:pPr>
            <a:r>
              <a:rPr lang="en-US" sz="2200">
                <a:solidFill>
                  <a:srgbClr val="000000"/>
                </a:solidFill>
                <a:latin typeface="Poppins Medium"/>
              </a:rPr>
              <a:t>We have made a model for audio analysis using Time Distributed Convolution Neural Network.</a:t>
            </a:r>
          </a:p>
          <a:p>
            <a:pPr marL="474984" lvl="1" indent="-237492" algn="just">
              <a:lnSpc>
                <a:spcPts val="4400"/>
              </a:lnSpc>
              <a:buFont typeface="Arial"/>
              <a:buChar char="•"/>
            </a:pPr>
            <a:r>
              <a:rPr lang="en-US" sz="2200">
                <a:solidFill>
                  <a:srgbClr val="000000"/>
                </a:solidFill>
                <a:latin typeface="Poppins Medium"/>
              </a:rPr>
              <a:t>We made a model for lexical analysis using a one-dimensional convolution neural network and recurrent neural network. LSTM is also used to leverage on sequential nature of natural language and to get better accuracy.</a:t>
            </a:r>
          </a:p>
          <a:p>
            <a:pPr marL="474984" lvl="1" indent="-237492" algn="just">
              <a:lnSpc>
                <a:spcPts val="4400"/>
              </a:lnSpc>
              <a:buFont typeface="Arial"/>
              <a:buChar char="•"/>
            </a:pPr>
            <a:r>
              <a:rPr lang="en-US" sz="2200">
                <a:solidFill>
                  <a:srgbClr val="000000"/>
                </a:solidFill>
                <a:latin typeface="Poppins Medium"/>
              </a:rPr>
              <a:t>We have modularized our approach.</a:t>
            </a:r>
          </a:p>
          <a:p>
            <a:pPr marL="474984" lvl="1" indent="-237492" algn="just">
              <a:lnSpc>
                <a:spcPts val="4400"/>
              </a:lnSpc>
              <a:buFont typeface="Arial"/>
              <a:buChar char="•"/>
            </a:pPr>
            <a:r>
              <a:rPr lang="en-US" sz="2200">
                <a:solidFill>
                  <a:srgbClr val="000000"/>
                </a:solidFill>
                <a:latin typeface="Poppins Medium"/>
              </a:rPr>
              <a:t>Tested each component separately on different test cases.</a:t>
            </a:r>
          </a:p>
        </p:txBody>
      </p:sp>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WORK DONE</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VIII</a:t>
            </a:r>
          </a:p>
        </p:txBody>
      </p:sp>
      <p:sp>
        <p:nvSpPr>
          <p:cNvPr id="9" name="TextBox 9"/>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847771" y="2154749"/>
            <a:ext cx="10226431" cy="6546215"/>
          </a:xfrm>
          <a:prstGeom prst="rect">
            <a:avLst/>
          </a:prstGeom>
        </p:spPr>
        <p:txBody>
          <a:bodyPr lIns="0" tIns="0" rIns="0" bIns="0" rtlCol="0" anchor="t">
            <a:spAutoFit/>
          </a:bodyPr>
          <a:lstStyle/>
          <a:p>
            <a:pPr marL="474981" lvl="1" indent="-237491" algn="just">
              <a:lnSpc>
                <a:spcPts val="3520"/>
              </a:lnSpc>
              <a:buFont typeface="Arial"/>
              <a:buChar char="•"/>
            </a:pPr>
            <a:r>
              <a:rPr lang="en-US" sz="2200">
                <a:solidFill>
                  <a:srgbClr val="000000"/>
                </a:solidFill>
                <a:latin typeface="Poppins Medium"/>
              </a:rPr>
              <a:t>Explore more datasets like TESS and SAVEE for the audio analysis model.</a:t>
            </a:r>
          </a:p>
          <a:p>
            <a:pPr marL="474981" lvl="1" indent="-237491" algn="just">
              <a:lnSpc>
                <a:spcPts val="3520"/>
              </a:lnSpc>
              <a:buFont typeface="Arial"/>
              <a:buChar char="•"/>
            </a:pPr>
            <a:r>
              <a:rPr lang="en-US" sz="2200">
                <a:solidFill>
                  <a:srgbClr val="000000"/>
                </a:solidFill>
                <a:latin typeface="Poppins Medium"/>
              </a:rPr>
              <a:t>Modify dataset to make it more unbiased to factors like gender distribution.</a:t>
            </a:r>
          </a:p>
          <a:p>
            <a:pPr marL="474981" lvl="1" indent="-237491" algn="just">
              <a:lnSpc>
                <a:spcPts val="3520"/>
              </a:lnSpc>
              <a:buFont typeface="Arial"/>
              <a:buChar char="•"/>
            </a:pPr>
            <a:r>
              <a:rPr lang="en-US" sz="2200">
                <a:solidFill>
                  <a:srgbClr val="000000"/>
                </a:solidFill>
                <a:latin typeface="Poppins Medium"/>
              </a:rPr>
              <a:t>Work on the accuracy of all models and test them on different test cases.</a:t>
            </a:r>
          </a:p>
          <a:p>
            <a:pPr marL="474981" lvl="1" indent="-237491" algn="just">
              <a:lnSpc>
                <a:spcPts val="3520"/>
              </a:lnSpc>
              <a:buFont typeface="Arial"/>
              <a:buChar char="•"/>
            </a:pPr>
            <a:r>
              <a:rPr lang="en-US" sz="2200">
                <a:solidFill>
                  <a:srgbClr val="000000"/>
                </a:solidFill>
                <a:latin typeface="Poppins Medium"/>
              </a:rPr>
              <a:t>Build a framework to score interviews based on outputs from both lexical and audio analysis models.</a:t>
            </a:r>
          </a:p>
          <a:p>
            <a:pPr marL="474981" lvl="1" indent="-237491" algn="just">
              <a:lnSpc>
                <a:spcPts val="3520"/>
              </a:lnSpc>
              <a:buFont typeface="Arial"/>
              <a:buChar char="•"/>
            </a:pPr>
            <a:r>
              <a:rPr lang="en-US" sz="2200">
                <a:solidFill>
                  <a:srgbClr val="000000"/>
                </a:solidFill>
                <a:latin typeface="Poppins Medium"/>
              </a:rPr>
              <a:t>Test each component separately. The components should be loosely coupled and split the features for each component eg : (One component for prosodic features, one for lexical, etc ).</a:t>
            </a:r>
          </a:p>
          <a:p>
            <a:pPr marL="474981" lvl="1" indent="-237491" algn="just">
              <a:lnSpc>
                <a:spcPts val="3520"/>
              </a:lnSpc>
              <a:buFont typeface="Arial"/>
              <a:buChar char="•"/>
            </a:pPr>
            <a:r>
              <a:rPr lang="en-US" sz="2200">
                <a:solidFill>
                  <a:srgbClr val="000000"/>
                </a:solidFill>
                <a:latin typeface="Poppins Medium"/>
              </a:rPr>
              <a:t>Try to build a suggestion-based tool that takes our model and gives feedback and suggestions to the candidate.</a:t>
            </a:r>
          </a:p>
          <a:p>
            <a:pPr marL="474981" lvl="1" indent="-237491" algn="just">
              <a:lnSpc>
                <a:spcPts val="3520"/>
              </a:lnSpc>
              <a:buFont typeface="Arial"/>
              <a:buChar char="•"/>
            </a:pPr>
            <a:r>
              <a:rPr lang="en-US" sz="2200">
                <a:solidFill>
                  <a:srgbClr val="000000"/>
                </a:solidFill>
                <a:latin typeface="Poppins Medium"/>
              </a:rPr>
              <a:t>Make a website and a mobile or pc based application for our model</a:t>
            </a:r>
          </a:p>
          <a:p>
            <a:pPr marL="474981" lvl="1" indent="-237491" algn="just">
              <a:lnSpc>
                <a:spcPts val="3520"/>
              </a:lnSpc>
              <a:buFont typeface="Arial"/>
              <a:buChar char="•"/>
            </a:pPr>
            <a:r>
              <a:rPr lang="en-US" sz="2200">
                <a:solidFill>
                  <a:srgbClr val="000000"/>
                </a:solidFill>
                <a:latin typeface="Poppins Medium"/>
              </a:rPr>
              <a:t>Present the final report and give a demo of our work to the panel.</a:t>
            </a:r>
          </a:p>
        </p:txBody>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1481512" y="2338530"/>
            <a:ext cx="6806488" cy="6264379"/>
          </a:xfrm>
          <a:prstGeom prst="rect">
            <a:avLst/>
          </a:prstGeom>
        </p:spPr>
      </p:pic>
      <p:sp>
        <p:nvSpPr>
          <p:cNvPr id="8" name="TextBox 8"/>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Future Plans</a:t>
            </a:r>
          </a:p>
        </p:txBody>
      </p:sp>
      <p:sp>
        <p:nvSpPr>
          <p:cNvPr id="9" name="TextBox 9"/>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IX</a:t>
            </a:r>
          </a:p>
        </p:txBody>
      </p:sp>
      <p:sp>
        <p:nvSpPr>
          <p:cNvPr id="10" name="TextBox 10"/>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847771" y="2205609"/>
            <a:ext cx="12553356" cy="9088120"/>
          </a:xfrm>
          <a:prstGeom prst="rect">
            <a:avLst/>
          </a:prstGeom>
        </p:spPr>
        <p:txBody>
          <a:bodyPr lIns="0" tIns="0" rIns="0" bIns="0" rtlCol="0" anchor="t">
            <a:spAutoFit/>
          </a:bodyPr>
          <a:lstStyle/>
          <a:p>
            <a:pPr algn="just">
              <a:lnSpc>
                <a:spcPts val="5599"/>
              </a:lnSpc>
            </a:pPr>
            <a:r>
              <a:rPr lang="en-US" sz="2799">
                <a:solidFill>
                  <a:srgbClr val="000000"/>
                </a:solidFill>
                <a:latin typeface="Poppins Medium"/>
              </a:rPr>
              <a:t>The scope of this project has not been explored much, and there are many new ideas that can be implemented. Interview analysis is used by HR and companies to determine the suitability of a person for the job. This project can even be used by students to train and prepare themselves for interviews. With both audio and lexical features, we use two important techniques of human behavior analysis. This project also includes the use of quite different areas of machine learning and thus we will be learning quite new things. I hope this project gets built according to company standards and we can use this project in real life.</a:t>
            </a:r>
          </a:p>
          <a:p>
            <a:pPr algn="just">
              <a:lnSpc>
                <a:spcPts val="5599"/>
              </a:lnSpc>
            </a:pPr>
            <a:endParaRPr lang="en-US" sz="2799">
              <a:solidFill>
                <a:srgbClr val="000000"/>
              </a:solidFill>
              <a:latin typeface="Poppins Medium"/>
            </a:endParaRPr>
          </a:p>
          <a:p>
            <a:pPr algn="just">
              <a:lnSpc>
                <a:spcPts val="5599"/>
              </a:lnSpc>
            </a:pPr>
            <a:endParaRPr lang="en-US" sz="2799">
              <a:solidFill>
                <a:srgbClr val="000000"/>
              </a:solidFill>
              <a:latin typeface="Poppins Medium"/>
            </a:endParaRPr>
          </a:p>
          <a:p>
            <a:pPr algn="just">
              <a:lnSpc>
                <a:spcPts val="5599"/>
              </a:lnSpc>
            </a:pPr>
            <a:endParaRPr lang="en-US" sz="2799">
              <a:solidFill>
                <a:srgbClr val="000000"/>
              </a:solidFill>
              <a:latin typeface="Poppins Medium"/>
            </a:endParaRPr>
          </a:p>
        </p:txBody>
      </p:sp>
      <p:pic>
        <p:nvPicPr>
          <p:cNvPr id="7" name="Picture 7"/>
          <p:cNvPicPr>
            <a:picLocks noChangeAspect="1"/>
          </p:cNvPicPr>
          <p:nvPr/>
        </p:nvPicPr>
        <p:blipFill>
          <a:blip r:embed="rId2"/>
          <a:srcRect/>
          <a:stretch>
            <a:fillRect/>
          </a:stretch>
        </p:blipFill>
        <p:spPr>
          <a:xfrm>
            <a:off x="14139592" y="2946003"/>
            <a:ext cx="3831805" cy="3908441"/>
          </a:xfrm>
          <a:prstGeom prst="rect">
            <a:avLst/>
          </a:prstGeom>
        </p:spPr>
      </p:pic>
      <p:sp>
        <p:nvSpPr>
          <p:cNvPr id="8" name="TextBox 8"/>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SUMMARY</a:t>
            </a:r>
          </a:p>
        </p:txBody>
      </p:sp>
      <p:sp>
        <p:nvSpPr>
          <p:cNvPr id="9" name="TextBox 9"/>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X</a:t>
            </a:r>
          </a:p>
        </p:txBody>
      </p:sp>
      <p:sp>
        <p:nvSpPr>
          <p:cNvPr id="10" name="TextBox 10"/>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7666388"/>
            <a:chOff x="0" y="0"/>
            <a:chExt cx="6186311" cy="2593322"/>
          </a:xfrm>
        </p:grpSpPr>
        <p:sp>
          <p:nvSpPr>
            <p:cNvPr id="3" name="Freeform 3"/>
            <p:cNvSpPr/>
            <p:nvPr/>
          </p:nvSpPr>
          <p:spPr>
            <a:xfrm>
              <a:off x="0" y="0"/>
              <a:ext cx="6186311" cy="2593322"/>
            </a:xfrm>
            <a:custGeom>
              <a:avLst/>
              <a:gdLst/>
              <a:ahLst/>
              <a:cxnLst/>
              <a:rect l="l" t="t" r="r" b="b"/>
              <a:pathLst>
                <a:path w="6186311" h="2593322">
                  <a:moveTo>
                    <a:pt x="0" y="0"/>
                  </a:moveTo>
                  <a:lnTo>
                    <a:pt x="6186311" y="0"/>
                  </a:lnTo>
                  <a:lnTo>
                    <a:pt x="6186311" y="2593322"/>
                  </a:lnTo>
                  <a:lnTo>
                    <a:pt x="0" y="2593322"/>
                  </a:lnTo>
                  <a:close/>
                </a:path>
              </a:pathLst>
            </a:custGeom>
            <a:solidFill>
              <a:srgbClr val="EEEEEE"/>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0514630" y="1997423"/>
            <a:ext cx="6744670" cy="5668965"/>
          </a:xfrm>
          <a:prstGeom prst="rect">
            <a:avLst/>
          </a:prstGeom>
        </p:spPr>
      </p:pic>
      <p:sp>
        <p:nvSpPr>
          <p:cNvPr id="5" name="TextBox 5"/>
          <p:cNvSpPr txBox="1"/>
          <p:nvPr/>
        </p:nvSpPr>
        <p:spPr>
          <a:xfrm>
            <a:off x="1123950" y="3771900"/>
            <a:ext cx="8020050" cy="2743200"/>
          </a:xfrm>
          <a:prstGeom prst="rect">
            <a:avLst/>
          </a:prstGeom>
        </p:spPr>
        <p:txBody>
          <a:bodyPr lIns="0" tIns="0" rIns="0" bIns="0" rtlCol="0" anchor="t">
            <a:spAutoFit/>
          </a:bodyPr>
          <a:lstStyle/>
          <a:p>
            <a:pPr>
              <a:lnSpc>
                <a:spcPts val="10800"/>
              </a:lnSpc>
            </a:pPr>
            <a:r>
              <a:rPr lang="en-US" sz="9000" spc="279">
                <a:solidFill>
                  <a:srgbClr val="2D4263"/>
                </a:solidFill>
                <a:latin typeface="Poppins Bold"/>
              </a:rPr>
              <a:t>Thank you </a:t>
            </a:r>
          </a:p>
          <a:p>
            <a:pPr>
              <a:lnSpc>
                <a:spcPts val="10800"/>
              </a:lnSpc>
            </a:pPr>
            <a:endParaRPr lang="en-US" sz="9000" spc="279">
              <a:solidFill>
                <a:srgbClr val="2D4263"/>
              </a:solidFill>
              <a:latin typeface="Poppins Bold"/>
            </a:endParaRPr>
          </a:p>
        </p:txBody>
      </p:sp>
      <p:sp>
        <p:nvSpPr>
          <p:cNvPr id="6" name="TextBox 6"/>
          <p:cNvSpPr txBox="1"/>
          <p:nvPr/>
        </p:nvSpPr>
        <p:spPr>
          <a:xfrm>
            <a:off x="1123950" y="622935"/>
            <a:ext cx="2903533" cy="405765"/>
          </a:xfrm>
          <a:prstGeom prst="rect">
            <a:avLst/>
          </a:prstGeom>
        </p:spPr>
        <p:txBody>
          <a:bodyPr lIns="0" tIns="0" rIns="0" bIns="0" rtlCol="0" anchor="t">
            <a:spAutoFit/>
          </a:bodyPr>
          <a:lstStyle/>
          <a:p>
            <a:pPr>
              <a:lnSpc>
                <a:spcPts val="3359"/>
              </a:lnSpc>
            </a:pPr>
            <a:r>
              <a:rPr lang="en-US" sz="2400">
                <a:solidFill>
                  <a:srgbClr val="2D4263"/>
                </a:solidFill>
                <a:latin typeface="Poppins Medium"/>
              </a:rPr>
              <a:t>The End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1117822" y="2930431"/>
            <a:ext cx="6675501" cy="5388950"/>
          </a:xfrm>
          <a:prstGeom prst="rect">
            <a:avLst/>
          </a:prstGeom>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PROBLEM STATEMENT</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a:t>
            </a:r>
          </a:p>
        </p:txBody>
      </p:sp>
      <p:sp>
        <p:nvSpPr>
          <p:cNvPr id="9" name="TextBox 9"/>
          <p:cNvSpPr txBox="1"/>
          <p:nvPr/>
        </p:nvSpPr>
        <p:spPr>
          <a:xfrm>
            <a:off x="847771" y="2121336"/>
            <a:ext cx="8640056" cy="6835690"/>
          </a:xfrm>
          <a:prstGeom prst="rect">
            <a:avLst/>
          </a:prstGeom>
        </p:spPr>
        <p:txBody>
          <a:bodyPr lIns="0" tIns="0" rIns="0" bIns="0" rtlCol="0" anchor="t">
            <a:spAutoFit/>
          </a:bodyPr>
          <a:lstStyle/>
          <a:p>
            <a:pPr algn="just">
              <a:lnSpc>
                <a:spcPts val="6962"/>
              </a:lnSpc>
            </a:pPr>
            <a:r>
              <a:rPr lang="en-US" sz="4351">
                <a:solidFill>
                  <a:srgbClr val="2D4263"/>
                </a:solidFill>
                <a:latin typeface="Poppins Medium"/>
              </a:rPr>
              <a:t>To build a suggestion-based interview analysis tool that can help companies to score candidates on the basis of lexical and prosodic features also gives feedback and suggestions to interviewees. </a:t>
            </a:r>
          </a:p>
          <a:p>
            <a:pPr>
              <a:lnSpc>
                <a:spcPts val="5842"/>
              </a:lnSpc>
            </a:pPr>
            <a:endParaRPr lang="en-US" sz="4351">
              <a:solidFill>
                <a:srgbClr val="2D4263"/>
              </a:solidFill>
              <a:latin typeface="Poppins Medium"/>
            </a:endParaRPr>
          </a:p>
        </p:txBody>
      </p:sp>
      <p:sp>
        <p:nvSpPr>
          <p:cNvPr id="10" name="TextBox 10"/>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ABSTRACT </a:t>
            </a:r>
          </a:p>
        </p:txBody>
      </p:sp>
      <p:sp>
        <p:nvSpPr>
          <p:cNvPr id="7" name="TextBox 7"/>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II</a:t>
            </a:r>
          </a:p>
        </p:txBody>
      </p:sp>
      <p:sp>
        <p:nvSpPr>
          <p:cNvPr id="8" name="TextBox 8"/>
          <p:cNvSpPr txBox="1"/>
          <p:nvPr/>
        </p:nvSpPr>
        <p:spPr>
          <a:xfrm>
            <a:off x="847771" y="1332230"/>
            <a:ext cx="14429099" cy="7181453"/>
          </a:xfrm>
          <a:prstGeom prst="rect">
            <a:avLst/>
          </a:prstGeom>
        </p:spPr>
        <p:txBody>
          <a:bodyPr lIns="0" tIns="0" rIns="0" bIns="0" rtlCol="0" anchor="t">
            <a:spAutoFit/>
          </a:bodyPr>
          <a:lstStyle/>
          <a:p>
            <a:pPr marL="604519" lvl="1" indent="-302260">
              <a:lnSpc>
                <a:spcPts val="5599"/>
              </a:lnSpc>
              <a:buFont typeface="Arial"/>
              <a:buChar char="•"/>
            </a:pPr>
            <a:r>
              <a:rPr lang="en-US" sz="2799" dirty="0">
                <a:solidFill>
                  <a:srgbClr val="2D4263"/>
                </a:solidFill>
                <a:latin typeface="Arimo" panose="020B0604020202020204" charset="0"/>
                <a:ea typeface="Arimo" panose="020B0604020202020204" charset="0"/>
                <a:cs typeface="Arimo" panose="020B0604020202020204" charset="0"/>
              </a:rPr>
              <a:t>The traditional interview is a test of personality traits for many hiring managers. </a:t>
            </a:r>
          </a:p>
          <a:p>
            <a:pPr marL="604519" lvl="1" indent="-302260">
              <a:lnSpc>
                <a:spcPts val="5599"/>
              </a:lnSpc>
              <a:buFont typeface="Arial"/>
              <a:buChar char="•"/>
            </a:pPr>
            <a:r>
              <a:rPr lang="en-US" sz="2799" dirty="0">
                <a:solidFill>
                  <a:srgbClr val="2D4263"/>
                </a:solidFill>
                <a:latin typeface="Arimo"/>
              </a:rPr>
              <a:t>Prosodic features can help to get insights on emotions, confidence, anxiety, </a:t>
            </a:r>
            <a:r>
              <a:rPr lang="en-US" sz="2799" dirty="0" err="1">
                <a:solidFill>
                  <a:srgbClr val="2D4263"/>
                </a:solidFill>
                <a:latin typeface="Arimo"/>
              </a:rPr>
              <a:t>etc</a:t>
            </a:r>
            <a:r>
              <a:rPr lang="en-US" sz="2799" dirty="0">
                <a:solidFill>
                  <a:srgbClr val="2D4263"/>
                </a:solidFill>
                <a:latin typeface="Arimo"/>
              </a:rPr>
              <a:t> which can help interviewers to judge the candidate.</a:t>
            </a:r>
          </a:p>
          <a:p>
            <a:pPr marL="604519" lvl="1" indent="-302260">
              <a:lnSpc>
                <a:spcPts val="5599"/>
              </a:lnSpc>
              <a:buFont typeface="Arial"/>
              <a:buChar char="•"/>
            </a:pPr>
            <a:r>
              <a:rPr lang="en-US" sz="2799" dirty="0">
                <a:solidFill>
                  <a:srgbClr val="2D4263"/>
                </a:solidFill>
                <a:latin typeface="Arimo"/>
              </a:rPr>
              <a:t>By extracting the transcript from available audio and applying NLP and other machine learning models we can score the answers given by interviewees.</a:t>
            </a:r>
          </a:p>
          <a:p>
            <a:pPr marL="604519" lvl="1" indent="-302260">
              <a:lnSpc>
                <a:spcPts val="5599"/>
              </a:lnSpc>
              <a:buFont typeface="Arial"/>
              <a:buChar char="•"/>
            </a:pPr>
            <a:r>
              <a:rPr lang="en-US" sz="2799" dirty="0">
                <a:solidFill>
                  <a:srgbClr val="2D4263"/>
                </a:solidFill>
                <a:latin typeface="Arimo"/>
              </a:rPr>
              <a:t>Our project uses machine learning in order to facilitate the faster assessment of candidates by using prosodic features and NLP, ultimately improving the interviewer’s ability to make hiring decisions based on more reliable data that is less susceptible to human biases </a:t>
            </a:r>
          </a:p>
          <a:p>
            <a:pPr>
              <a:lnSpc>
                <a:spcPts val="5599"/>
              </a:lnSpc>
            </a:pPr>
            <a:endParaRPr lang="en-US" sz="2799" dirty="0">
              <a:solidFill>
                <a:srgbClr val="2D4263"/>
              </a:solidFill>
              <a:latin typeface="Arimo"/>
            </a:endParaRPr>
          </a:p>
        </p:txBody>
      </p:sp>
      <p:sp>
        <p:nvSpPr>
          <p:cNvPr id="9" name="TextBox 9"/>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PROJECT DESCRIPTION</a:t>
            </a:r>
          </a:p>
        </p:txBody>
      </p:sp>
      <p:sp>
        <p:nvSpPr>
          <p:cNvPr id="7" name="TextBox 7"/>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III</a:t>
            </a:r>
          </a:p>
        </p:txBody>
      </p:sp>
      <p:sp>
        <p:nvSpPr>
          <p:cNvPr id="8" name="TextBox 8"/>
          <p:cNvSpPr txBox="1"/>
          <p:nvPr/>
        </p:nvSpPr>
        <p:spPr>
          <a:xfrm>
            <a:off x="847771" y="1386840"/>
            <a:ext cx="9775611" cy="7871460"/>
          </a:xfrm>
          <a:prstGeom prst="rect">
            <a:avLst/>
          </a:prstGeom>
        </p:spPr>
        <p:txBody>
          <a:bodyPr lIns="0" tIns="0" rIns="0" bIns="0" rtlCol="0" anchor="t">
            <a:spAutoFit/>
          </a:bodyPr>
          <a:lstStyle/>
          <a:p>
            <a:pPr>
              <a:lnSpc>
                <a:spcPts val="4800"/>
              </a:lnSpc>
            </a:pPr>
            <a:r>
              <a:rPr lang="en-US" sz="2400">
                <a:solidFill>
                  <a:srgbClr val="2D4263"/>
                </a:solidFill>
                <a:latin typeface="Poppins Medium"/>
              </a:rPr>
              <a:t>Our project proposes a model to design and implement an automated prediction framework for quantifying the ratings of job interviews based on audio features (prosodic, lexical), given the audio recordings. The prediction framework automatically extracts a diverse set of multimodal features (lexical and prosodic) and quantifies the overall interview performance, the likelihood of getting hired, and other social traits relevant to the job interview process. We would be extending the idea of interview score prediction to more like a virtual coach or a tool that would help the candidates to improve them by going through the feedback and suggestions given by the tool. </a:t>
            </a:r>
          </a:p>
          <a:p>
            <a:pPr>
              <a:lnSpc>
                <a:spcPts val="4800"/>
              </a:lnSpc>
            </a:pPr>
            <a:endParaRPr lang="en-US" sz="2400">
              <a:solidFill>
                <a:srgbClr val="2D4263"/>
              </a:solidFill>
              <a:latin typeface="Poppins Medium"/>
            </a:endParaRPr>
          </a:p>
        </p:txBody>
      </p:sp>
      <p:sp>
        <p:nvSpPr>
          <p:cNvPr id="9" name="TextBox 9"/>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4</a:t>
            </a:r>
          </a:p>
        </p:txBody>
      </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0854088" y="2682785"/>
            <a:ext cx="8101408" cy="547007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DATASETS</a:t>
            </a:r>
          </a:p>
        </p:txBody>
      </p:sp>
      <p:sp>
        <p:nvSpPr>
          <p:cNvPr id="7" name="TextBox 7"/>
          <p:cNvSpPr txBox="1"/>
          <p:nvPr/>
        </p:nvSpPr>
        <p:spPr>
          <a:xfrm>
            <a:off x="154759" y="26196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IV</a:t>
            </a:r>
          </a:p>
        </p:txBody>
      </p:sp>
      <p:sp>
        <p:nvSpPr>
          <p:cNvPr id="8" name="TextBox 8"/>
          <p:cNvSpPr txBox="1"/>
          <p:nvPr/>
        </p:nvSpPr>
        <p:spPr>
          <a:xfrm>
            <a:off x="847771" y="1268774"/>
            <a:ext cx="16135350" cy="618490"/>
          </a:xfrm>
          <a:prstGeom prst="rect">
            <a:avLst/>
          </a:prstGeom>
        </p:spPr>
        <p:txBody>
          <a:bodyPr lIns="0" tIns="0" rIns="0" bIns="0" rtlCol="0" anchor="t">
            <a:spAutoFit/>
          </a:bodyPr>
          <a:lstStyle/>
          <a:p>
            <a:pPr>
              <a:lnSpc>
                <a:spcPts val="5119"/>
              </a:lnSpc>
            </a:pPr>
            <a:r>
              <a:rPr lang="en-US" sz="3199">
                <a:solidFill>
                  <a:srgbClr val="2D4263"/>
                </a:solidFill>
                <a:latin typeface="Poppins Bold Bold"/>
              </a:rPr>
              <a:t>AUDIO DATASET</a:t>
            </a:r>
          </a:p>
        </p:txBody>
      </p:sp>
      <p:sp>
        <p:nvSpPr>
          <p:cNvPr id="9" name="TextBox 9"/>
          <p:cNvSpPr txBox="1"/>
          <p:nvPr/>
        </p:nvSpPr>
        <p:spPr>
          <a:xfrm>
            <a:off x="693012" y="2332740"/>
            <a:ext cx="13865104" cy="6236969"/>
          </a:xfrm>
          <a:prstGeom prst="rect">
            <a:avLst/>
          </a:prstGeom>
        </p:spPr>
        <p:txBody>
          <a:bodyPr lIns="0" tIns="0" rIns="0" bIns="0" rtlCol="0" anchor="t">
            <a:spAutoFit/>
          </a:bodyPr>
          <a:lstStyle/>
          <a:p>
            <a:pPr marL="518162" lvl="1" indent="-259081" algn="just">
              <a:lnSpc>
                <a:spcPts val="3840"/>
              </a:lnSpc>
              <a:buFont typeface="Arial"/>
              <a:buChar char="•"/>
            </a:pPr>
            <a:r>
              <a:rPr lang="en-US" sz="2400">
                <a:solidFill>
                  <a:srgbClr val="2D4263"/>
                </a:solidFill>
                <a:latin typeface="Poppins Medium"/>
              </a:rPr>
              <a:t>For the audio dataset, we have used the Ryerson Audio-Visual Database of Emotional Speech and Song (RAVDESS). </a:t>
            </a:r>
          </a:p>
          <a:p>
            <a:pPr marL="518162" lvl="1" indent="-259081" algn="just">
              <a:lnSpc>
                <a:spcPts val="3840"/>
              </a:lnSpc>
              <a:buFont typeface="Arial"/>
              <a:buChar char="•"/>
            </a:pPr>
            <a:r>
              <a:rPr lang="en-US" sz="2400">
                <a:solidFill>
                  <a:srgbClr val="2D4263"/>
                </a:solidFill>
                <a:latin typeface="Poppins Medium"/>
              </a:rPr>
              <a:t>For the preparation of this dataset, researchers asked 24 professional actors (12 female, 12 male) to pronounce two identical statements in a North American accent. This produces 7356 files which end up being 24.8 GB of data. </a:t>
            </a:r>
          </a:p>
          <a:p>
            <a:pPr marL="518162" lvl="1" indent="-259081" algn="just">
              <a:lnSpc>
                <a:spcPts val="3840"/>
              </a:lnSpc>
              <a:buFont typeface="Arial"/>
              <a:buChar char="•"/>
            </a:pPr>
            <a:r>
              <a:rPr lang="en-US" sz="2400">
                <a:solidFill>
                  <a:srgbClr val="2D4263"/>
                </a:solidFill>
                <a:latin typeface="Poppins Medium"/>
              </a:rPr>
              <a:t>Each file is scored 10 times on emotional validity, intensity, and genuineness. Ratings were provided by 247 individuals who were characteristic of untrained adult research participants from North America.</a:t>
            </a:r>
          </a:p>
          <a:p>
            <a:pPr marL="518162" lvl="1" indent="-259081" algn="just">
              <a:lnSpc>
                <a:spcPts val="4800"/>
              </a:lnSpc>
              <a:buFont typeface="Arial"/>
              <a:buChar char="•"/>
            </a:pPr>
            <a:r>
              <a:rPr lang="en-US" sz="2400">
                <a:solidFill>
                  <a:srgbClr val="2D4263"/>
                </a:solidFill>
                <a:latin typeface="Poppins Medium"/>
              </a:rPr>
              <a:t> A further set of 72 participants provided test-retest data. Since this dataset includes both speech and songs, we had a speech that contains calm, happy, sad, angry, fearful, surprised, and disgusted expressions. Song includes emotions such as calm, happy, angry, sad, and fearful emotions</a:t>
            </a:r>
          </a:p>
        </p:txBody>
      </p:sp>
      <p:sp>
        <p:nvSpPr>
          <p:cNvPr id="10" name="TextBox 10"/>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DATASETS</a:t>
            </a:r>
          </a:p>
        </p:txBody>
      </p:sp>
      <p:sp>
        <p:nvSpPr>
          <p:cNvPr id="7" name="TextBox 7"/>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IV</a:t>
            </a:r>
          </a:p>
        </p:txBody>
      </p:sp>
      <p:sp>
        <p:nvSpPr>
          <p:cNvPr id="8" name="TextBox 8"/>
          <p:cNvSpPr txBox="1"/>
          <p:nvPr/>
        </p:nvSpPr>
        <p:spPr>
          <a:xfrm>
            <a:off x="847771" y="1277798"/>
            <a:ext cx="9398887" cy="618490"/>
          </a:xfrm>
          <a:prstGeom prst="rect">
            <a:avLst/>
          </a:prstGeom>
        </p:spPr>
        <p:txBody>
          <a:bodyPr lIns="0" tIns="0" rIns="0" bIns="0" rtlCol="0" anchor="t">
            <a:spAutoFit/>
          </a:bodyPr>
          <a:lstStyle/>
          <a:p>
            <a:pPr>
              <a:lnSpc>
                <a:spcPts val="5119"/>
              </a:lnSpc>
            </a:pPr>
            <a:r>
              <a:rPr lang="en-US" sz="3199">
                <a:solidFill>
                  <a:srgbClr val="2D4263"/>
                </a:solidFill>
                <a:latin typeface="Poppins Bold Bold"/>
              </a:rPr>
              <a:t>TEXT DATASET</a:t>
            </a:r>
          </a:p>
        </p:txBody>
      </p:sp>
      <p:sp>
        <p:nvSpPr>
          <p:cNvPr id="9" name="TextBox 9"/>
          <p:cNvSpPr txBox="1"/>
          <p:nvPr/>
        </p:nvSpPr>
        <p:spPr>
          <a:xfrm>
            <a:off x="693012" y="2722245"/>
            <a:ext cx="14396240" cy="6536055"/>
          </a:xfrm>
          <a:prstGeom prst="rect">
            <a:avLst/>
          </a:prstGeom>
        </p:spPr>
        <p:txBody>
          <a:bodyPr lIns="0" tIns="0" rIns="0" bIns="0" rtlCol="0" anchor="t">
            <a:spAutoFit/>
          </a:bodyPr>
          <a:lstStyle/>
          <a:p>
            <a:pPr marL="518160" lvl="1" indent="-259080" algn="just">
              <a:lnSpc>
                <a:spcPts val="3840"/>
              </a:lnSpc>
              <a:buFont typeface="Arial"/>
              <a:buChar char="•"/>
            </a:pPr>
            <a:r>
              <a:rPr lang="en-US" sz="2400">
                <a:solidFill>
                  <a:srgbClr val="2D4263"/>
                </a:solidFill>
                <a:latin typeface="Poppins Medium"/>
              </a:rPr>
              <a:t>To train our lexical model we used a Stream-of?consciousness data set created during the study of language styles by Pennebaker and King. Their research investigates the authenticity, character structure, and legitimacy of the written language using a computer-based word analysis system. This database used daily texts for 34 psychology students. </a:t>
            </a:r>
          </a:p>
          <a:p>
            <a:pPr marL="518160" lvl="1" indent="-259080" algn="just">
              <a:lnSpc>
                <a:spcPts val="3840"/>
              </a:lnSpc>
              <a:buFont typeface="Arial"/>
              <a:buChar char="•"/>
            </a:pPr>
            <a:r>
              <a:rPr lang="en-US" sz="2400">
                <a:solidFill>
                  <a:srgbClr val="2D4263"/>
                </a:solidFill>
                <a:latin typeface="Poppins Medium"/>
              </a:rPr>
              <a:t>In this case, 34 students include 29 females and 5 males, with ages ranging from 18 to 67 with an average of 26.4. All these writings form a dataset comprising 2468 records. Students were expected to write at least 20 minutes a day on a specific topic for each activity.</a:t>
            </a:r>
          </a:p>
          <a:p>
            <a:pPr marL="518160" lvl="1" indent="-259080" algn="just">
              <a:lnSpc>
                <a:spcPts val="4800"/>
              </a:lnSpc>
              <a:buFont typeface="Arial"/>
              <a:buChar char="•"/>
            </a:pPr>
            <a:r>
              <a:rPr lang="en-US" sz="2400">
                <a:solidFill>
                  <a:srgbClr val="2D4263"/>
                </a:solidFill>
                <a:latin typeface="Poppins Medium"/>
              </a:rPr>
              <a:t>The scope of personality traits in the sheet is expressed in terms of "y" and "n" representing yes and no to indicate high and low scores.</a:t>
            </a:r>
          </a:p>
          <a:p>
            <a:pPr marL="518160" lvl="1" indent="-259080" algn="just">
              <a:lnSpc>
                <a:spcPts val="3840"/>
              </a:lnSpc>
              <a:buFont typeface="Arial"/>
              <a:buChar char="•"/>
            </a:pPr>
            <a:r>
              <a:rPr lang="en-US" sz="2400">
                <a:solidFill>
                  <a:srgbClr val="2D4263"/>
                </a:solidFill>
                <a:latin typeface="Poppins Medium"/>
              </a:rPr>
              <a:t>To earn points they used the Big Five innovation techniques to select the best features to score human goals. </a:t>
            </a:r>
          </a:p>
        </p:txBody>
      </p:sp>
      <p:sp>
        <p:nvSpPr>
          <p:cNvPr id="10" name="TextBox 10"/>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srcRect/>
          <a:stretch>
            <a:fillRect/>
          </a:stretch>
        </p:blipFill>
        <p:spPr>
          <a:xfrm>
            <a:off x="12095107" y="2828388"/>
            <a:ext cx="6192893" cy="6135551"/>
          </a:xfrm>
          <a:prstGeom prst="rect">
            <a:avLst/>
          </a:prstGeom>
        </p:spPr>
      </p:pic>
      <p:sp>
        <p:nvSpPr>
          <p:cNvPr id="7" name="TextBox 7"/>
          <p:cNvSpPr txBox="1"/>
          <p:nvPr/>
        </p:nvSpPr>
        <p:spPr>
          <a:xfrm>
            <a:off x="847771" y="2345028"/>
            <a:ext cx="11049585" cy="7120255"/>
          </a:xfrm>
          <a:prstGeom prst="rect">
            <a:avLst/>
          </a:prstGeom>
        </p:spPr>
        <p:txBody>
          <a:bodyPr lIns="0" tIns="0" rIns="0" bIns="0" rtlCol="0" anchor="t">
            <a:spAutoFit/>
          </a:bodyPr>
          <a:lstStyle/>
          <a:p>
            <a:pPr marL="474979" lvl="1" indent="-237490">
              <a:lnSpc>
                <a:spcPts val="4399"/>
              </a:lnSpc>
              <a:buFont typeface="Arial"/>
              <a:buChar char="•"/>
            </a:pPr>
            <a:r>
              <a:rPr lang="en-US" sz="2199">
                <a:solidFill>
                  <a:srgbClr val="2D4263"/>
                </a:solidFill>
                <a:latin typeface="Poppins Light Bold"/>
              </a:rPr>
              <a:t>Openness: </a:t>
            </a:r>
            <a:r>
              <a:rPr lang="en-US" sz="2199">
                <a:solidFill>
                  <a:srgbClr val="2D4263"/>
                </a:solidFill>
                <a:latin typeface="Poppins Light"/>
              </a:rPr>
              <a:t>This trait reflects a person's imagination and insight. People with high values for this trait tend to be creative, adventurous, and very curious.</a:t>
            </a:r>
          </a:p>
          <a:p>
            <a:pPr marL="474979" lvl="1" indent="-237490">
              <a:lnSpc>
                <a:spcPts val="4399"/>
              </a:lnSpc>
              <a:buFont typeface="Arial"/>
              <a:buChar char="•"/>
            </a:pPr>
            <a:r>
              <a:rPr lang="en-US" sz="2199">
                <a:solidFill>
                  <a:srgbClr val="2D4263"/>
                </a:solidFill>
                <a:latin typeface="Poppins Light Bold"/>
              </a:rPr>
              <a:t>Conscientiousness: </a:t>
            </a:r>
            <a:r>
              <a:rPr lang="en-US" sz="2199">
                <a:solidFill>
                  <a:srgbClr val="2D4263"/>
                </a:solidFill>
                <a:latin typeface="Poppins Light"/>
              </a:rPr>
              <a:t>People with strong conscious tendencies are more organized and focused on their goals. Such people like a set schedule and have self-control.</a:t>
            </a:r>
          </a:p>
          <a:p>
            <a:pPr marL="474979" lvl="1" indent="-237490">
              <a:lnSpc>
                <a:spcPts val="4399"/>
              </a:lnSpc>
              <a:buFont typeface="Arial"/>
              <a:buChar char="•"/>
            </a:pPr>
            <a:r>
              <a:rPr lang="en-US" sz="2199">
                <a:solidFill>
                  <a:srgbClr val="2D4263"/>
                </a:solidFill>
                <a:latin typeface="Poppins Light Bold"/>
              </a:rPr>
              <a:t>Extraversion:</a:t>
            </a:r>
            <a:r>
              <a:rPr lang="en-US" sz="2199">
                <a:solidFill>
                  <a:srgbClr val="2D4263"/>
                </a:solidFill>
                <a:latin typeface="Poppins Light"/>
              </a:rPr>
              <a:t> People with this tendency are considered lively, talkative, assertive, and emotionally expressive. They like to hang out with other people, start conversations, and enjoy the fact that they are in the spotlight. Such people can make new friends easily.</a:t>
            </a:r>
          </a:p>
          <a:p>
            <a:pPr marL="474979" lvl="1" indent="-237490">
              <a:lnSpc>
                <a:spcPts val="4399"/>
              </a:lnSpc>
              <a:buFont typeface="Arial"/>
              <a:buChar char="•"/>
            </a:pPr>
            <a:r>
              <a:rPr lang="en-US" sz="2199">
                <a:solidFill>
                  <a:srgbClr val="2D4263"/>
                </a:solidFill>
                <a:latin typeface="Poppins Light Bold"/>
              </a:rPr>
              <a:t>Agreeableness:</a:t>
            </a:r>
            <a:r>
              <a:rPr lang="en-US" sz="2199">
                <a:solidFill>
                  <a:srgbClr val="2D4263"/>
                </a:solidFill>
                <a:latin typeface="Poppins Light"/>
              </a:rPr>
              <a:t> This dimension of personality includes attributes such as trust, affection, compassion, kindness, and other prosocial behaviors.</a:t>
            </a:r>
          </a:p>
          <a:p>
            <a:pPr marL="474979" lvl="1" indent="-237490">
              <a:lnSpc>
                <a:spcPts val="4399"/>
              </a:lnSpc>
              <a:buFont typeface="Arial"/>
              <a:buChar char="•"/>
            </a:pPr>
            <a:r>
              <a:rPr lang="en-US" sz="2199">
                <a:solidFill>
                  <a:srgbClr val="2D4263"/>
                </a:solidFill>
                <a:latin typeface="Poppins Light Bold"/>
              </a:rPr>
              <a:t>Neuroticism:</a:t>
            </a:r>
            <a:r>
              <a:rPr lang="en-US" sz="2199">
                <a:solidFill>
                  <a:srgbClr val="2D4263"/>
                </a:solidFill>
                <a:latin typeface="Poppins Light"/>
              </a:rPr>
              <a:t> People with this trait tend to be emotionally unstable. They are sad, irritable, and suffer from anxiety and mood swings. </a:t>
            </a:r>
          </a:p>
        </p:txBody>
      </p:sp>
      <p:sp>
        <p:nvSpPr>
          <p:cNvPr id="8" name="TextBox 8"/>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DATASETS</a:t>
            </a:r>
          </a:p>
        </p:txBody>
      </p:sp>
      <p:sp>
        <p:nvSpPr>
          <p:cNvPr id="9" name="TextBox 9"/>
          <p:cNvSpPr txBox="1"/>
          <p:nvPr/>
        </p:nvSpPr>
        <p:spPr>
          <a:xfrm>
            <a:off x="164284"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IV</a:t>
            </a:r>
          </a:p>
        </p:txBody>
      </p:sp>
      <p:sp>
        <p:nvSpPr>
          <p:cNvPr id="10" name="TextBox 10"/>
          <p:cNvSpPr txBox="1"/>
          <p:nvPr/>
        </p:nvSpPr>
        <p:spPr>
          <a:xfrm>
            <a:off x="847771" y="1132416"/>
            <a:ext cx="9398887" cy="581025"/>
          </a:xfrm>
          <a:prstGeom prst="rect">
            <a:avLst/>
          </a:prstGeom>
        </p:spPr>
        <p:txBody>
          <a:bodyPr lIns="0" tIns="0" rIns="0" bIns="0" rtlCol="0" anchor="t">
            <a:spAutoFit/>
          </a:bodyPr>
          <a:lstStyle/>
          <a:p>
            <a:pPr>
              <a:lnSpc>
                <a:spcPts val="4800"/>
              </a:lnSpc>
            </a:pPr>
            <a:r>
              <a:rPr lang="en-US" sz="3000">
                <a:solidFill>
                  <a:srgbClr val="2D4263"/>
                </a:solidFill>
                <a:latin typeface="Poppins Bold Bold"/>
              </a:rPr>
              <a:t>BIG FIVE PERSONALITY TRAITS</a:t>
            </a:r>
          </a:p>
        </p:txBody>
      </p:sp>
      <p:sp>
        <p:nvSpPr>
          <p:cNvPr id="11" name="TextBox 11"/>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srcRect/>
          <a:stretch>
            <a:fillRect/>
          </a:stretch>
        </p:blipFill>
        <p:spPr>
          <a:xfrm>
            <a:off x="2402154" y="604860"/>
            <a:ext cx="13483692" cy="7058831"/>
          </a:xfrm>
          <a:prstGeom prst="rect">
            <a:avLst/>
          </a:prstGeom>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Methodology</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V</a:t>
            </a:r>
          </a:p>
        </p:txBody>
      </p:sp>
      <p:sp>
        <p:nvSpPr>
          <p:cNvPr id="9" name="TextBox 9"/>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8</a:t>
            </a:r>
          </a:p>
        </p:txBody>
      </p:sp>
      <p:sp>
        <p:nvSpPr>
          <p:cNvPr id="10" name="TextBox 10"/>
          <p:cNvSpPr txBox="1"/>
          <p:nvPr/>
        </p:nvSpPr>
        <p:spPr>
          <a:xfrm>
            <a:off x="1323474" y="7671435"/>
            <a:ext cx="15250026" cy="1586865"/>
          </a:xfrm>
          <a:prstGeom prst="rect">
            <a:avLst/>
          </a:prstGeom>
        </p:spPr>
        <p:txBody>
          <a:bodyPr lIns="0" tIns="0" rIns="0" bIns="0" rtlCol="0" anchor="t">
            <a:spAutoFit/>
          </a:bodyPr>
          <a:lstStyle/>
          <a:p>
            <a:pPr>
              <a:lnSpc>
                <a:spcPts val="4320"/>
              </a:lnSpc>
              <a:spcBef>
                <a:spcPct val="0"/>
              </a:spcBef>
            </a:pPr>
            <a:r>
              <a:rPr lang="en-US" sz="2700">
                <a:solidFill>
                  <a:srgbClr val="000000"/>
                </a:solidFill>
                <a:latin typeface="Poppins Medium Bold"/>
              </a:rPr>
              <a:t>Input: </a:t>
            </a:r>
            <a:r>
              <a:rPr lang="en-US" sz="2700">
                <a:solidFill>
                  <a:srgbClr val="000000"/>
                </a:solidFill>
                <a:latin typeface="Poppins Medium"/>
              </a:rPr>
              <a:t>The input to our framework will be an audio file that contains the answer to the question asked.</a:t>
            </a:r>
          </a:p>
          <a:p>
            <a:pPr>
              <a:lnSpc>
                <a:spcPts val="4320"/>
              </a:lnSpc>
              <a:spcBef>
                <a:spcPct val="0"/>
              </a:spcBef>
            </a:pPr>
            <a:r>
              <a:rPr lang="en-US" sz="2700">
                <a:solidFill>
                  <a:srgbClr val="000000"/>
                </a:solidFill>
                <a:latin typeface="Poppins Medium Bold"/>
              </a:rPr>
              <a:t>Output:</a:t>
            </a:r>
            <a:r>
              <a:rPr lang="en-US" sz="2700">
                <a:solidFill>
                  <a:srgbClr val="000000"/>
                </a:solidFill>
                <a:latin typeface="Poppins Medium"/>
              </a:rPr>
              <a:t> It would be a score given to each candidate out of 100.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srcRect/>
          <a:stretch>
            <a:fillRect/>
          </a:stretch>
        </p:blipFill>
        <p:spPr>
          <a:xfrm>
            <a:off x="11716705" y="955594"/>
            <a:ext cx="5542595" cy="9268622"/>
          </a:xfrm>
          <a:prstGeom prst="rect">
            <a:avLst/>
          </a:prstGeom>
        </p:spPr>
      </p:pic>
      <p:sp>
        <p:nvSpPr>
          <p:cNvPr id="7" name="TextBox 7"/>
          <p:cNvSpPr txBox="1"/>
          <p:nvPr/>
        </p:nvSpPr>
        <p:spPr>
          <a:xfrm>
            <a:off x="1123950" y="242910"/>
            <a:ext cx="10592755" cy="361950"/>
          </a:xfrm>
          <a:prstGeom prst="rect">
            <a:avLst/>
          </a:prstGeom>
        </p:spPr>
        <p:txBody>
          <a:bodyPr lIns="0" tIns="0" rIns="0" bIns="0" rtlCol="0" anchor="t">
            <a:spAutoFit/>
          </a:bodyPr>
          <a:lstStyle/>
          <a:p>
            <a:pPr>
              <a:lnSpc>
                <a:spcPts val="2879"/>
              </a:lnSpc>
            </a:pPr>
            <a:r>
              <a:rPr lang="en-US" sz="2400" spc="74">
                <a:solidFill>
                  <a:srgbClr val="2D4263"/>
                </a:solidFill>
                <a:latin typeface="Poppins Medium"/>
              </a:rPr>
              <a:t>MODEL</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VI</a:t>
            </a:r>
          </a:p>
        </p:txBody>
      </p:sp>
      <p:sp>
        <p:nvSpPr>
          <p:cNvPr id="9" name="TextBox 9"/>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9</a:t>
            </a:r>
          </a:p>
        </p:txBody>
      </p:sp>
      <p:sp>
        <p:nvSpPr>
          <p:cNvPr id="10" name="TextBox 10"/>
          <p:cNvSpPr txBox="1"/>
          <p:nvPr/>
        </p:nvSpPr>
        <p:spPr>
          <a:xfrm>
            <a:off x="847771" y="1835785"/>
            <a:ext cx="10207198" cy="7422515"/>
          </a:xfrm>
          <a:prstGeom prst="rect">
            <a:avLst/>
          </a:prstGeom>
        </p:spPr>
        <p:txBody>
          <a:bodyPr lIns="0" tIns="0" rIns="0" bIns="0" rtlCol="0" anchor="t">
            <a:spAutoFit/>
          </a:bodyPr>
          <a:lstStyle/>
          <a:p>
            <a:pPr>
              <a:lnSpc>
                <a:spcPts val="3520"/>
              </a:lnSpc>
            </a:pPr>
            <a:endParaRPr/>
          </a:p>
          <a:p>
            <a:pPr>
              <a:lnSpc>
                <a:spcPts val="3520"/>
              </a:lnSpc>
              <a:spcBef>
                <a:spcPct val="0"/>
              </a:spcBef>
            </a:pPr>
            <a:r>
              <a:rPr lang="en-US" sz="2200">
                <a:solidFill>
                  <a:srgbClr val="000000"/>
                </a:solidFill>
                <a:latin typeface="Poppins Medium"/>
              </a:rPr>
              <a:t>PIPELINE:</a:t>
            </a:r>
          </a:p>
          <a:p>
            <a:pPr algn="just">
              <a:lnSpc>
                <a:spcPts val="3520"/>
              </a:lnSpc>
              <a:spcBef>
                <a:spcPct val="0"/>
              </a:spcBef>
            </a:pPr>
            <a:r>
              <a:rPr lang="en-US" sz="2200">
                <a:solidFill>
                  <a:srgbClr val="000000"/>
                </a:solidFill>
                <a:latin typeface="Poppins Medium"/>
              </a:rPr>
              <a:t>1. Audio signal input</a:t>
            </a:r>
          </a:p>
          <a:p>
            <a:pPr algn="just">
              <a:lnSpc>
                <a:spcPts val="3520"/>
              </a:lnSpc>
              <a:spcBef>
                <a:spcPct val="0"/>
              </a:spcBef>
            </a:pPr>
            <a:r>
              <a:rPr lang="en-US" sz="2200">
                <a:solidFill>
                  <a:srgbClr val="000000"/>
                </a:solidFill>
                <a:latin typeface="Poppins Medium"/>
              </a:rPr>
              <a:t>2. Signal discretization</a:t>
            </a:r>
          </a:p>
          <a:p>
            <a:pPr algn="just">
              <a:lnSpc>
                <a:spcPts val="3520"/>
              </a:lnSpc>
              <a:spcBef>
                <a:spcPct val="0"/>
              </a:spcBef>
            </a:pPr>
            <a:r>
              <a:rPr lang="en-US" sz="2200">
                <a:solidFill>
                  <a:srgbClr val="000000"/>
                </a:solidFill>
                <a:latin typeface="Poppins Medium"/>
              </a:rPr>
              <a:t>3. Convert to spectrogram</a:t>
            </a:r>
          </a:p>
          <a:p>
            <a:pPr algn="just">
              <a:lnSpc>
                <a:spcPts val="3520"/>
              </a:lnSpc>
              <a:spcBef>
                <a:spcPct val="0"/>
              </a:spcBef>
            </a:pPr>
            <a:r>
              <a:rPr lang="en-US" sz="2200">
                <a:solidFill>
                  <a:srgbClr val="000000"/>
                </a:solidFill>
                <a:latin typeface="Poppins Medium"/>
              </a:rPr>
              <a:t>4. Convert spectrogram to mel scale</a:t>
            </a:r>
          </a:p>
          <a:p>
            <a:pPr algn="just">
              <a:lnSpc>
                <a:spcPts val="3520"/>
              </a:lnSpc>
              <a:spcBef>
                <a:spcPct val="0"/>
              </a:spcBef>
            </a:pPr>
            <a:r>
              <a:rPr lang="en-US" sz="2200">
                <a:solidFill>
                  <a:srgbClr val="000000"/>
                </a:solidFill>
                <a:latin typeface="Poppins Medium"/>
              </a:rPr>
              <a:t>5. Split spectrogram in windows</a:t>
            </a:r>
          </a:p>
          <a:p>
            <a:pPr algn="just">
              <a:lnSpc>
                <a:spcPts val="3520"/>
              </a:lnSpc>
              <a:spcBef>
                <a:spcPct val="0"/>
              </a:spcBef>
            </a:pPr>
            <a:r>
              <a:rPr lang="en-US" sz="2200">
                <a:solidFill>
                  <a:srgbClr val="000000"/>
                </a:solidFill>
                <a:latin typeface="Poppins Medium"/>
              </a:rPr>
              <a:t>6. Predict using a pre-trained model</a:t>
            </a:r>
          </a:p>
          <a:p>
            <a:pPr algn="just">
              <a:lnSpc>
                <a:spcPts val="3520"/>
              </a:lnSpc>
              <a:spcBef>
                <a:spcPct val="0"/>
              </a:spcBef>
            </a:pPr>
            <a:endParaRPr lang="en-US" sz="2200">
              <a:solidFill>
                <a:srgbClr val="000000"/>
              </a:solidFill>
              <a:latin typeface="Poppins Medium"/>
            </a:endParaRPr>
          </a:p>
          <a:p>
            <a:pPr algn="just">
              <a:lnSpc>
                <a:spcPts val="3520"/>
              </a:lnSpc>
              <a:spcBef>
                <a:spcPct val="0"/>
              </a:spcBef>
            </a:pPr>
            <a:r>
              <a:rPr lang="en-US" sz="2200">
                <a:solidFill>
                  <a:srgbClr val="000000"/>
                </a:solidFill>
                <a:latin typeface="Poppins Medium"/>
              </a:rPr>
              <a:t>OUTPUT: A total of 6 emotions are recognized by our audio analysis model namely calm, happy, sad, angry, fearful, surprised, and disgusted. This model will tell which emotion was predominant for your speech and also shows emotion distribution. This will also return a comparison of your emotional distribution with that of others. This emotion distribution will be converted to scores to grade your interview. </a:t>
            </a:r>
          </a:p>
          <a:p>
            <a:pPr>
              <a:lnSpc>
                <a:spcPts val="3520"/>
              </a:lnSpc>
              <a:spcBef>
                <a:spcPct val="0"/>
              </a:spcBef>
            </a:pPr>
            <a:endParaRPr lang="en-US" sz="2200">
              <a:solidFill>
                <a:srgbClr val="000000"/>
              </a:solidFill>
              <a:latin typeface="Poppins Medium"/>
            </a:endParaRPr>
          </a:p>
          <a:p>
            <a:pPr>
              <a:lnSpc>
                <a:spcPts val="3520"/>
              </a:lnSpc>
              <a:spcBef>
                <a:spcPct val="0"/>
              </a:spcBef>
            </a:pPr>
            <a:r>
              <a:rPr lang="en-US" sz="2200">
                <a:solidFill>
                  <a:srgbClr val="000000"/>
                </a:solidFill>
                <a:latin typeface="Poppins Medium"/>
              </a:rPr>
              <a:t>ACCURACY: 75%</a:t>
            </a:r>
          </a:p>
        </p:txBody>
      </p:sp>
      <p:sp>
        <p:nvSpPr>
          <p:cNvPr id="11" name="TextBox 11"/>
          <p:cNvSpPr txBox="1"/>
          <p:nvPr/>
        </p:nvSpPr>
        <p:spPr>
          <a:xfrm>
            <a:off x="5891068" y="1200923"/>
            <a:ext cx="4580811" cy="581025"/>
          </a:xfrm>
          <a:prstGeom prst="rect">
            <a:avLst/>
          </a:prstGeom>
        </p:spPr>
        <p:txBody>
          <a:bodyPr lIns="0" tIns="0" rIns="0" bIns="0" rtlCol="0" anchor="t">
            <a:spAutoFit/>
          </a:bodyPr>
          <a:lstStyle/>
          <a:p>
            <a:pPr algn="ctr">
              <a:lnSpc>
                <a:spcPts val="4800"/>
              </a:lnSpc>
              <a:spcBef>
                <a:spcPct val="0"/>
              </a:spcBef>
            </a:pPr>
            <a:r>
              <a:rPr lang="en-US" sz="3000">
                <a:solidFill>
                  <a:srgbClr val="000000"/>
                </a:solidFill>
                <a:latin typeface="Poppins Medium"/>
              </a:rPr>
              <a:t>AUDIO ANALYSIS MODEL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1515</Words>
  <Application>Microsoft Office PowerPoint</Application>
  <PresentationFormat>Custom</PresentationFormat>
  <Paragraphs>118</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Poppins Light</vt:lpstr>
      <vt:lpstr>Arial</vt:lpstr>
      <vt:lpstr>Arimo</vt:lpstr>
      <vt:lpstr>Poppins Bold</vt:lpstr>
      <vt:lpstr>Poppins Medium Bold</vt:lpstr>
      <vt:lpstr>Poppins Medium</vt:lpstr>
      <vt:lpstr>Poppins Light Bold</vt:lpstr>
      <vt:lpstr>Poppins Bold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Blue Soft Grey Illustration Thesis Project Final Defense Presentation Template</dc:title>
  <dc:creator>palash bajpai</dc:creator>
  <cp:lastModifiedBy>palash bajpai</cp:lastModifiedBy>
  <cp:revision>2</cp:revision>
  <dcterms:created xsi:type="dcterms:W3CDTF">2006-08-16T00:00:00Z</dcterms:created>
  <dcterms:modified xsi:type="dcterms:W3CDTF">2022-02-26T10:35:32Z</dcterms:modified>
  <dc:identifier>DAE5Vb3AqsM</dc:identifier>
</cp:coreProperties>
</file>